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8" r:id="rId3"/>
    <p:sldId id="271" r:id="rId4"/>
    <p:sldId id="272" r:id="rId5"/>
    <p:sldId id="273" r:id="rId6"/>
    <p:sldId id="274" r:id="rId7"/>
    <p:sldId id="277" r:id="rId8"/>
    <p:sldId id="257" r:id="rId9"/>
    <p:sldId id="276" r:id="rId10"/>
    <p:sldId id="275" r:id="rId11"/>
    <p:sldId id="259" r:id="rId12"/>
    <p:sldId id="282" r:id="rId13"/>
    <p:sldId id="280" r:id="rId14"/>
    <p:sldId id="281" r:id="rId15"/>
    <p:sldId id="284" r:id="rId16"/>
    <p:sldId id="286" r:id="rId17"/>
    <p:sldId id="279" r:id="rId18"/>
    <p:sldId id="288" r:id="rId19"/>
    <p:sldId id="289" r:id="rId20"/>
    <p:sldId id="291" r:id="rId21"/>
    <p:sldId id="263" r:id="rId22"/>
    <p:sldId id="290" r:id="rId23"/>
    <p:sldId id="270" r:id="rId24"/>
    <p:sldId id="262" r:id="rId25"/>
    <p:sldId id="266" r:id="rId26"/>
    <p:sldId id="260" r:id="rId27"/>
    <p:sldId id="256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2DA"/>
    <a:srgbClr val="948957"/>
    <a:srgbClr val="D7661B"/>
    <a:srgbClr val="763433"/>
    <a:srgbClr val="632015"/>
    <a:srgbClr val="2D8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92" autoAdjust="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6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1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3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440" y="4714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16665" y="2124677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ROSARY;  A STUDY IN CATHOLIC ART 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300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73" y="943092"/>
            <a:ext cx="7864593" cy="27673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2073" y="3817010"/>
            <a:ext cx="7535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All mysteries were represented with objects.</a:t>
            </a:r>
          </a:p>
          <a:p>
            <a:r>
              <a:rPr lang="en-US" dirty="0" smtClean="0">
                <a:latin typeface="Perpetua"/>
                <a:cs typeface="Perpetua"/>
              </a:rPr>
              <a:t>Nativity (Christmas) &amp; Crucifixion were most frequent.</a:t>
            </a:r>
          </a:p>
          <a:p>
            <a:r>
              <a:rPr lang="en-US" dirty="0" smtClean="0">
                <a:latin typeface="Perpetua"/>
                <a:cs typeface="Perpetua"/>
              </a:rPr>
              <a:t>Annunciation, Assumption, Visitation were surprisingly frequent.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6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611481"/>
            <a:ext cx="5979719" cy="4146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Object Creation Year</a:t>
            </a:r>
            <a:endParaRPr lang="en-US" dirty="0">
              <a:latin typeface="Perpetua"/>
              <a:cs typeface="Perpetu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73096" y="587035"/>
            <a:ext cx="0" cy="39698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9046" y="429044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63433"/>
                </a:solidFill>
                <a:latin typeface="Perpetua"/>
                <a:cs typeface="Perpetua"/>
              </a:rPr>
              <a:t>St. Dominic &amp; rosary popularization</a:t>
            </a:r>
            <a:endParaRPr lang="en-US" sz="1100" dirty="0">
              <a:solidFill>
                <a:srgbClr val="763433"/>
              </a:solidFill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611481"/>
            <a:ext cx="5979719" cy="4146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Object Creation Year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8370" y="171537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Oldest object department is in Islamic Art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057407" y="433147"/>
            <a:ext cx="460963" cy="47977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6746" y="115093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Most recent as of 2005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Modern/secular(?) art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541351" y="587035"/>
            <a:ext cx="1" cy="34761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41351" y="3514849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Sustained interest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Into 20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 century?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283202" y="3688654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41351" y="1960828"/>
            <a:ext cx="222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Declining interest?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376746" y="2134634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73096" y="587035"/>
            <a:ext cx="0" cy="39698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9046" y="429044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63433"/>
                </a:solidFill>
                <a:latin typeface="Perpetua"/>
                <a:cs typeface="Perpetua"/>
              </a:rPr>
              <a:t>St. Dominic &amp; rosary popularization</a:t>
            </a:r>
            <a:endParaRPr lang="en-US" sz="1100" dirty="0">
              <a:solidFill>
                <a:srgbClr val="763433"/>
              </a:solidFill>
              <a:latin typeface="Perpetua"/>
              <a:cs typeface="Perpetu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1884" y="965715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Sustained interest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Into 20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 century?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383735" y="1139520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01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2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Classification</a:t>
            </a:r>
            <a:endParaRPr lang="en-US" dirty="0">
              <a:latin typeface="Perpetua"/>
              <a:cs typeface="Perpetu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1296"/>
            <a:ext cx="6639486" cy="44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2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1741" y="474983"/>
            <a:ext cx="15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Data Elements</a:t>
            </a:r>
            <a:endParaRPr lang="en-US" b="1" dirty="0">
              <a:latin typeface="Perpetua"/>
              <a:cs typeface="Perpetu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819" y="1404760"/>
            <a:ext cx="56605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Count of objects by Mystery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Diversity of objects, e.g. the number of different classifications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Max by Culture (e.g. Italian, German)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8886" y="1035428"/>
            <a:ext cx="127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Aggregates</a:t>
            </a:r>
            <a:endParaRPr lang="en-US" b="1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373549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01706" y="0"/>
            <a:ext cx="4279280" cy="5143500"/>
            <a:chOff x="704145" y="0"/>
            <a:chExt cx="427928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5" y="0"/>
              <a:ext cx="4279280" cy="51435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3452518" y="4233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056473" y="18457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36326" y="528699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60029" y="202447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824103" y="2974624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1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627113" y="2143006"/>
            <a:ext cx="872472" cy="84666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184953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36" y="2071511"/>
            <a:ext cx="1036002" cy="918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57699" y="2091187"/>
            <a:ext cx="872472" cy="84666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768" y="1619256"/>
            <a:ext cx="1625445" cy="22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0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95069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60810" y="2217437"/>
            <a:ext cx="1666083" cy="1476575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2985796" y="3529188"/>
            <a:ext cx="271437" cy="1260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61214" y="3555851"/>
            <a:ext cx="271436" cy="99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11820" y="1871245"/>
            <a:ext cx="281132" cy="4169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95896" y="1788832"/>
            <a:ext cx="89952" cy="1648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31176" y="1923958"/>
            <a:ext cx="420862" cy="2837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240623" y="1706419"/>
            <a:ext cx="0" cy="164826"/>
          </a:xfrm>
          <a:prstGeom prst="line">
            <a:avLst/>
          </a:prstGeom>
          <a:ln>
            <a:solidFill>
              <a:srgbClr val="CDC2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19492" y="1706420"/>
            <a:ext cx="79129" cy="227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9747" y="3441474"/>
            <a:ext cx="34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2650" y="3441924"/>
            <a:ext cx="88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2019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352090" y="3386948"/>
            <a:ext cx="180560" cy="54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460810" y="1706420"/>
            <a:ext cx="183058" cy="36085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34506" y="1521925"/>
            <a:ext cx="0" cy="3493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257233" y="1706420"/>
            <a:ext cx="271435" cy="4529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41524" y="545071"/>
            <a:ext cx="96942" cy="150164"/>
          </a:xfrm>
          <a:prstGeom prst="rect">
            <a:avLst/>
          </a:prstGeom>
          <a:solidFill>
            <a:srgbClr val="D76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355150" y="4132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Paintings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41524" y="794788"/>
            <a:ext cx="96942" cy="150164"/>
          </a:xfrm>
          <a:prstGeom prst="rect">
            <a:avLst/>
          </a:prstGeom>
          <a:solidFill>
            <a:srgbClr val="9489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55150" y="662969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Drawings &amp; Prints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1524" y="1076771"/>
            <a:ext cx="96942" cy="15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355150" y="9449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Sculpture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41524" y="1344251"/>
            <a:ext cx="96942" cy="15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355150" y="121243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Others</a:t>
            </a:r>
            <a:endParaRPr lang="en-US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23667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9191" y="2087581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46901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60810" y="2217437"/>
            <a:ext cx="1666083" cy="1476575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2985796" y="3529188"/>
            <a:ext cx="271437" cy="1260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61214" y="3555851"/>
            <a:ext cx="271436" cy="99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11820" y="1871245"/>
            <a:ext cx="281132" cy="4169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95896" y="1788832"/>
            <a:ext cx="89952" cy="1648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31176" y="1923958"/>
            <a:ext cx="420862" cy="2837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240623" y="1706419"/>
            <a:ext cx="0" cy="164826"/>
          </a:xfrm>
          <a:prstGeom prst="line">
            <a:avLst/>
          </a:prstGeom>
          <a:ln>
            <a:solidFill>
              <a:srgbClr val="CDC2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19492" y="1706420"/>
            <a:ext cx="79129" cy="227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9747" y="3441474"/>
            <a:ext cx="34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2650" y="3441924"/>
            <a:ext cx="88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2019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352090" y="3386948"/>
            <a:ext cx="180560" cy="54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460810" y="1706420"/>
            <a:ext cx="183058" cy="36085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34506" y="1521925"/>
            <a:ext cx="0" cy="3493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257233" y="1706420"/>
            <a:ext cx="271435" cy="4529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41524" y="545071"/>
            <a:ext cx="96942" cy="150164"/>
          </a:xfrm>
          <a:prstGeom prst="rect">
            <a:avLst/>
          </a:prstGeom>
          <a:solidFill>
            <a:srgbClr val="D76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355150" y="4132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Paintings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41524" y="794788"/>
            <a:ext cx="96942" cy="150164"/>
          </a:xfrm>
          <a:prstGeom prst="rect">
            <a:avLst/>
          </a:prstGeom>
          <a:solidFill>
            <a:srgbClr val="9489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55150" y="662969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Drawings &amp; Prints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1524" y="1076771"/>
            <a:ext cx="96942" cy="15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355150" y="9449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Sculpture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41524" y="1344251"/>
            <a:ext cx="96942" cy="15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355150" y="121243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Others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7522" y="4123582"/>
            <a:ext cx="5389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Integration of culture/origin country?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Top culture?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More aggregated view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Integration of interesting details (mouse over?)</a:t>
            </a:r>
          </a:p>
        </p:txBody>
      </p:sp>
    </p:spTree>
    <p:extLst>
      <p:ext uri="{BB962C8B-B14F-4D97-AF65-F5344CB8AC3E}">
        <p14:creationId xmlns:p14="http://schemas.microsoft.com/office/powerpoint/2010/main" val="129479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56555" y="435327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731359" y="43274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536876" y="230352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53547" y="122298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80130" y="27281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740" y="398639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48253" y="3324582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36876" y="1278895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6675" y="82785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3172" y="1806221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14876" y="275637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23474" y="4322707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47617" y="358892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46068" y="4199462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78581" y="6585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287875" y="3490148"/>
            <a:ext cx="809741" cy="759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34740" y="435327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776149" y="46096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076252" y="217311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07144" y="122298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04537" y="27281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2519" y="3955818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58001" y="322204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43511" y="1089377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33128" y="856076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90419" y="1806221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14876" y="275637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78963" y="435327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47617" y="3670768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13099" y="4199462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78581" y="6585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644445" y="3691471"/>
            <a:ext cx="536223" cy="52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38817" y="1652380"/>
            <a:ext cx="1080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Perpetua"/>
                <a:cs typeface="Perpetua"/>
              </a:rPr>
              <a:t>?</a:t>
            </a:r>
            <a:endParaRPr lang="en-US" sz="9600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95187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77" y="19577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Perpetua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03" y="158705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fefferMediaeval"/>
                <a:cs typeface="PfefferMediaeval"/>
              </a:rPr>
              <a:t>Pffeffer</a:t>
            </a:r>
            <a:r>
              <a:rPr lang="en-US" dirty="0" smtClean="0">
                <a:latin typeface="PfefferMediaeval"/>
                <a:cs typeface="PfefferMediaeval"/>
              </a:rPr>
              <a:t> Mediaeval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4667" y="1588455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ROSARY;  A STUDY IN CATHOLIC ART 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7441" y="194098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THE ROSARY;  A STUDY IN CATHOLIC ART 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Typeface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263800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2060" y="22987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End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93" y="1665111"/>
            <a:ext cx="1901644" cy="184385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232902" y="1375834"/>
            <a:ext cx="2229556" cy="2133129"/>
          </a:xfrm>
          <a:prstGeom prst="ellipse">
            <a:avLst/>
          </a:prstGeom>
          <a:solidFill>
            <a:schemeClr val="bg1">
              <a:alpha val="0"/>
            </a:schemeClr>
          </a:solidFill>
          <a:ln w="4953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648" y="143926"/>
            <a:ext cx="1909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Helvetica"/>
                <a:cs typeface="Helvetica"/>
              </a:rPr>
              <a:t>Metropolitan Museum of Art</a:t>
            </a:r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0870" y="130805"/>
            <a:ext cx="372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  <a:latin typeface="Helvetica"/>
                <a:cs typeface="Helvetica"/>
              </a:rPr>
              <a:t>The Rosary: Catholic Art Over Two Millennia </a:t>
            </a:r>
            <a:endParaRPr lang="en-US" sz="11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4" y="1074069"/>
            <a:ext cx="3901381" cy="2367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01" y="1187225"/>
            <a:ext cx="2101296" cy="2089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49257" y="827848"/>
            <a:ext cx="1354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D83B7"/>
                </a:solidFill>
              </a:rPr>
              <a:t>Paintings </a:t>
            </a:r>
            <a:r>
              <a:rPr lang="en-US" sz="1000" dirty="0" smtClean="0"/>
              <a:t>vs. </a:t>
            </a:r>
            <a:r>
              <a:rPr lang="en-US" sz="1000" dirty="0" smtClean="0">
                <a:solidFill>
                  <a:srgbClr val="FF0000"/>
                </a:solidFill>
              </a:rPr>
              <a:t>Sculpture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3570" y="791814"/>
            <a:ext cx="578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D83B7"/>
                </a:solidFill>
              </a:rPr>
              <a:t>Objects</a:t>
            </a:r>
            <a:endParaRPr lang="en-US" sz="10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43" y="1092475"/>
            <a:ext cx="2027896" cy="24121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64283" y="827848"/>
            <a:ext cx="811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2D83B7"/>
                </a:solidFill>
              </a:rPr>
              <a:t>Time Period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914" y="3504665"/>
            <a:ext cx="901847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Notes:  This ended up being a rough conceptualization.  The hardest part was coming with a lens across the Met database.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The idea is to identify artwork associated with a popular devotion. Some Of the artwork would pre-date the popularization of the devotion.    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Right, now assumes data would be aggregated and available in a summarized form.   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Dot plots show simple counts of objects by category.   Ordering is the order they are normally prayed.  Expectation would be certain mysteries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Are hugely popular subjects such as Nativity(Christmas) but what about the others?</a:t>
            </a:r>
          </a:p>
          <a:p>
            <a:endParaRPr lang="en-US" sz="1100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Problems in this sketch:  arbitrary color, a bit boring in presentation, wasted space where these notes are. 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Improvement ideas:  running total over time when art was created.  Alternatives to dot plots.  Perhaps unit chart. Or more vertical orientation.</a:t>
            </a:r>
          </a:p>
          <a:p>
            <a:endParaRPr lang="en-US" sz="1100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0871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56" y="1081850"/>
            <a:ext cx="2029196" cy="32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3" y="1417224"/>
            <a:ext cx="1355261" cy="214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33" y="1364074"/>
            <a:ext cx="1356181" cy="2198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25" y="1364074"/>
            <a:ext cx="1511369" cy="2198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003" y="1364074"/>
            <a:ext cx="1559303" cy="2145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08" y="1322209"/>
            <a:ext cx="1216204" cy="22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33795" y="0"/>
            <a:ext cx="4279280" cy="5143500"/>
            <a:chOff x="704145" y="0"/>
            <a:chExt cx="4279280" cy="5143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5" y="0"/>
              <a:ext cx="4279280" cy="514350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452518" y="4233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56473" y="18457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36326" y="528699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60029" y="202447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24103" y="2974624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16" y="218820"/>
            <a:ext cx="1923182" cy="2446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695" y="2731534"/>
            <a:ext cx="1863156" cy="2472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24" y="359925"/>
            <a:ext cx="1734094" cy="227023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0120" y="28466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0120" y="762755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0120" y="123669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65427" y="1673768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4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2632" y="2185576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5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632" y="284988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6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9837" y="331705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7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593648" y="378102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8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93648" y="423445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9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51306" y="4693911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78612" y="413363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78612" y="860591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8612" y="1351657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786770" y="1749024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786770" y="2193054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3886" y="2656278"/>
            <a:ext cx="118264" cy="2477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84520" y="-38181"/>
            <a:ext cx="72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Joyful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0872" y="247161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Sorrowful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81123" y="0"/>
            <a:ext cx="95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Glorious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970" y="738553"/>
            <a:ext cx="374830" cy="4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919" y="632178"/>
            <a:ext cx="6820371" cy="438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Goals: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Explore </a:t>
            </a:r>
            <a:r>
              <a:rPr lang="en-US" dirty="0">
                <a:latin typeface="Perpetua"/>
                <a:cs typeface="Perpetua"/>
              </a:rPr>
              <a:t>p</a:t>
            </a:r>
            <a:r>
              <a:rPr lang="en-US" dirty="0" smtClean="0">
                <a:latin typeface="Perpetua"/>
                <a:cs typeface="Perpetua"/>
              </a:rPr>
              <a:t>resentation of religious art in secular museums</a:t>
            </a:r>
          </a:p>
          <a:p>
            <a:r>
              <a:rPr lang="en-US" dirty="0" smtClean="0">
                <a:latin typeface="Perpetua"/>
                <a:cs typeface="Perpetua"/>
              </a:rPr>
              <a:t>Reframe presentation into narrative, provides missing context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Means: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Rosary provides the frame &amp; narrative</a:t>
            </a:r>
          </a:p>
          <a:p>
            <a:r>
              <a:rPr lang="en-US" dirty="0" smtClean="0">
                <a:latin typeface="Perpetua"/>
                <a:cs typeface="Perpetua"/>
              </a:rPr>
              <a:t>Find art related to each of the 15 Rosary mystery. </a:t>
            </a:r>
          </a:p>
          <a:p>
            <a:r>
              <a:rPr lang="en-US" dirty="0" smtClean="0">
                <a:latin typeface="Perpetua"/>
                <a:cs typeface="Perpetua"/>
              </a:rPr>
              <a:t>The Met is deep in this art</a:t>
            </a: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Questions</a:t>
            </a:r>
            <a:r>
              <a:rPr lang="en-US" dirty="0" smtClean="0">
                <a:latin typeface="Perpetua"/>
                <a:cs typeface="Perpetua"/>
              </a:rPr>
              <a:t>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What will we find amongst a large number of objects?  </a:t>
            </a:r>
          </a:p>
          <a:p>
            <a:r>
              <a:rPr lang="en-US" dirty="0" smtClean="0">
                <a:latin typeface="Perpetua"/>
                <a:cs typeface="Perpetua"/>
              </a:rPr>
              <a:t>Mediums, periods, origins, </a:t>
            </a:r>
            <a:r>
              <a:rPr lang="en-US" dirty="0" err="1" smtClean="0">
                <a:latin typeface="Perpetua"/>
                <a:cs typeface="Perpetua"/>
              </a:rPr>
              <a:t>etc</a:t>
            </a:r>
            <a:r>
              <a:rPr lang="en-US" dirty="0" smtClean="0">
                <a:latin typeface="Perpetua"/>
                <a:cs typeface="Perpetua"/>
              </a:rPr>
              <a:t>? 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003" y="1364074"/>
            <a:ext cx="1559303" cy="21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9191" y="2087581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Process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282572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96" y="212964"/>
            <a:ext cx="2881879" cy="2631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Process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391" y="633415"/>
            <a:ext cx="6820371" cy="493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Data Process: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Python script on CSV that performs text search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Result: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~2000 objects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Special Processing:</a:t>
            </a:r>
          </a:p>
          <a:p>
            <a:r>
              <a:rPr lang="en-US" dirty="0" smtClean="0">
                <a:latin typeface="Perpetua"/>
                <a:cs typeface="Perpetua"/>
              </a:rPr>
              <a:t>Rosary Mystery</a:t>
            </a:r>
          </a:p>
          <a:p>
            <a:r>
              <a:rPr lang="en-US" dirty="0" smtClean="0">
                <a:latin typeface="Perpetua"/>
                <a:cs typeface="Perpetua"/>
              </a:rPr>
              <a:t>Close to 1213 (popularization of the Rosary)</a:t>
            </a: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Simplification/cleanups of:</a:t>
            </a:r>
          </a:p>
          <a:p>
            <a:r>
              <a:rPr lang="en-US" dirty="0" smtClean="0">
                <a:latin typeface="Perpetua"/>
                <a:cs typeface="Perpetua"/>
              </a:rPr>
              <a:t>Classification</a:t>
            </a:r>
          </a:p>
          <a:p>
            <a:r>
              <a:rPr lang="en-US" dirty="0" smtClean="0">
                <a:latin typeface="Perpetua"/>
                <a:cs typeface="Perpetua"/>
              </a:rPr>
              <a:t>Culture (still working on this)</a:t>
            </a:r>
          </a:p>
          <a:p>
            <a:endParaRPr lang="en-US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3" y="3005148"/>
            <a:ext cx="4777722" cy="17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1426" y="20225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426045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10880</TotalTime>
  <Words>503</Words>
  <Application>Microsoft Macintosh PowerPoint</Application>
  <PresentationFormat>On-screen Show (16:9)</PresentationFormat>
  <Paragraphs>133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Locke</dc:creator>
  <cp:lastModifiedBy>Douglas Locke</cp:lastModifiedBy>
  <cp:revision>32</cp:revision>
  <dcterms:created xsi:type="dcterms:W3CDTF">2019-09-10T02:30:31Z</dcterms:created>
  <dcterms:modified xsi:type="dcterms:W3CDTF">2019-09-17T15:54:36Z</dcterms:modified>
</cp:coreProperties>
</file>